
<file path=[Content_Types].xml><?xml version="1.0" encoding="utf-8"?>
<Types xmlns="http://schemas.openxmlformats.org/package/2006/content-types">
  <Default Extension="avif" ContentType="image/avi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87" r:id="rId3"/>
    <p:sldId id="382" r:id="rId4"/>
    <p:sldId id="388" r:id="rId5"/>
    <p:sldId id="389" r:id="rId6"/>
    <p:sldId id="391" r:id="rId7"/>
    <p:sldId id="400" r:id="rId8"/>
    <p:sldId id="392" r:id="rId9"/>
    <p:sldId id="393" r:id="rId10"/>
    <p:sldId id="394" r:id="rId11"/>
    <p:sldId id="395" r:id="rId12"/>
    <p:sldId id="399" r:id="rId13"/>
    <p:sldId id="396" r:id="rId14"/>
    <p:sldId id="397" r:id="rId15"/>
    <p:sldId id="356" r:id="rId16"/>
    <p:sldId id="381" r:id="rId17"/>
    <p:sldId id="28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519"/>
    <a:srgbClr val="2B579A"/>
    <a:srgbClr val="6B89B6"/>
    <a:srgbClr val="F0F0F0"/>
    <a:srgbClr val="FA6B00"/>
    <a:srgbClr val="BB2B2A"/>
    <a:srgbClr val="FA6B04"/>
    <a:srgbClr val="FC8604"/>
    <a:srgbClr val="ADCDEA"/>
    <a:srgbClr val="F7E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230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63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463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176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74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9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822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87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81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41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7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706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79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2023/3/1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avif"/><Relationship Id="rId13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4CF6C33-32F2-4BCF-991A-9DC05E6DC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5" y="128201"/>
            <a:ext cx="1489954" cy="1489954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-190919" y="5948624"/>
            <a:ext cx="1075174" cy="1075174"/>
          </a:xfrm>
          <a:prstGeom prst="ellipse">
            <a:avLst/>
          </a:prstGeom>
          <a:solidFill>
            <a:srgbClr val="2B579A">
              <a:alpha val="88000"/>
            </a:srgbClr>
          </a:solidFill>
          <a:ln>
            <a:noFill/>
          </a:ln>
          <a:effectLst>
            <a:outerShdw blurRad="1651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3927" y="5551714"/>
            <a:ext cx="1306286" cy="1306286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1208" y="5084466"/>
            <a:ext cx="633047" cy="633047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20981" y="5948624"/>
            <a:ext cx="808156" cy="808156"/>
          </a:xfrm>
          <a:prstGeom prst="ellipse">
            <a:avLst/>
          </a:prstGeom>
          <a:solidFill>
            <a:srgbClr val="2B57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58250" y="4759199"/>
            <a:ext cx="633047" cy="633047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116461" y="6092181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28107" y="5326363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61993" y="4262912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035158" y="4488263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045575" y="5392246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72495" r="50054"/>
          <a:stretch>
            <a:fillRect/>
          </a:stretch>
        </p:blipFill>
        <p:spPr>
          <a:xfrm rot="8700000" flipV="1">
            <a:off x="8809134" y="1429690"/>
            <a:ext cx="796371" cy="658388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10078497" y="368586"/>
            <a:ext cx="340243" cy="340243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00170" y="2035804"/>
            <a:ext cx="442259" cy="442259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r="29063" b="16156"/>
          <a:stretch>
            <a:fillRect/>
          </a:stretch>
        </p:blipFill>
        <p:spPr>
          <a:xfrm rot="8700000" flipV="1">
            <a:off x="10579316" y="755391"/>
            <a:ext cx="826791" cy="20069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r="58132" b="23781"/>
          <a:stretch>
            <a:fillRect/>
          </a:stretch>
        </p:blipFill>
        <p:spPr>
          <a:xfrm rot="8700000" flipV="1">
            <a:off x="11021801" y="-148385"/>
            <a:ext cx="1354979" cy="1374186"/>
          </a:xfrm>
          <a:prstGeom prst="rect">
            <a:avLst/>
          </a:prstGeom>
        </p:spPr>
      </p:pic>
      <p:sp>
        <p:nvSpPr>
          <p:cNvPr id="30" name="文本框 7">
            <a:extLst>
              <a:ext uri="{FF2B5EF4-FFF2-40B4-BE49-F238E27FC236}">
                <a16:creationId xmlns:a16="http://schemas.microsoft.com/office/drawing/2014/main" id="{58EA6A05-5330-48A8-B03E-C49845653EE4}"/>
              </a:ext>
            </a:extLst>
          </p:cNvPr>
          <p:cNvSpPr txBox="1"/>
          <p:nvPr/>
        </p:nvSpPr>
        <p:spPr>
          <a:xfrm>
            <a:off x="-744010" y="2280412"/>
            <a:ext cx="1106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Towards a General-Purpose Model</a:t>
            </a:r>
            <a:endParaRPr lang="zh-CN" altLang="en-US" sz="4800" dirty="0"/>
          </a:p>
        </p:txBody>
      </p:sp>
      <p:sp>
        <p:nvSpPr>
          <p:cNvPr id="31" name="文本框 7">
            <a:extLst>
              <a:ext uri="{FF2B5EF4-FFF2-40B4-BE49-F238E27FC236}">
                <a16:creationId xmlns:a16="http://schemas.microsoft.com/office/drawing/2014/main" id="{35539DC4-E477-4008-B4E2-ACB362DAA59B}"/>
              </a:ext>
            </a:extLst>
          </p:cNvPr>
          <p:cNvSpPr txBox="1"/>
          <p:nvPr/>
        </p:nvSpPr>
        <p:spPr>
          <a:xfrm>
            <a:off x="2270926" y="3261128"/>
            <a:ext cx="10009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for Quantum Many-Body Problems</a:t>
            </a:r>
          </a:p>
        </p:txBody>
      </p:sp>
      <p:sp>
        <p:nvSpPr>
          <p:cNvPr id="33" name="文本框 7">
            <a:extLst>
              <a:ext uri="{FF2B5EF4-FFF2-40B4-BE49-F238E27FC236}">
                <a16:creationId xmlns:a16="http://schemas.microsoft.com/office/drawing/2014/main" id="{CE4EA69C-18F6-4ECF-9D2E-4713F40832E0}"/>
              </a:ext>
            </a:extLst>
          </p:cNvPr>
          <p:cNvSpPr txBox="1"/>
          <p:nvPr/>
        </p:nvSpPr>
        <p:spPr>
          <a:xfrm>
            <a:off x="4130445" y="4332128"/>
            <a:ext cx="6806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Yuan-Hang Zhang</a:t>
            </a:r>
          </a:p>
        </p:txBody>
      </p:sp>
      <p:pic>
        <p:nvPicPr>
          <p:cNvPr id="34" name="ucsd-logo-1.jpg">
            <a:extLst>
              <a:ext uri="{FF2B5EF4-FFF2-40B4-BE49-F238E27FC236}">
                <a16:creationId xmlns:a16="http://schemas.microsoft.com/office/drawing/2014/main" id="{5A43498E-AE4B-4BF2-8BFB-27416E6C50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058" y="5656105"/>
            <a:ext cx="3690481" cy="139319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E3C6C21-C9DA-4A30-B6AA-D3053F51D4A5}"/>
              </a:ext>
            </a:extLst>
          </p:cNvPr>
          <p:cNvSpPr txBox="1"/>
          <p:nvPr/>
        </p:nvSpPr>
        <p:spPr>
          <a:xfrm>
            <a:off x="4404249" y="4784398"/>
            <a:ext cx="6700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Y.-H. Zhang and M. Di Ventra</a:t>
            </a:r>
          </a:p>
          <a:p>
            <a:pPr algn="ctr"/>
            <a:r>
              <a:rPr lang="en-US" altLang="zh-CN" sz="2000" dirty="0"/>
              <a:t>Phys. Rev. B 107, 075147 (2023)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14CDB-79FD-91BE-1E13-B6A44B565F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27299"/>
          <a:stretch/>
        </p:blipFill>
        <p:spPr>
          <a:xfrm>
            <a:off x="3831709" y="5750177"/>
            <a:ext cx="6189664" cy="1006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71E294-8020-EEC0-05AA-11110BAE7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7445" y="2176298"/>
            <a:ext cx="8270626" cy="4618057"/>
          </a:xfrm>
          <a:prstGeom prst="rect">
            <a:avLst/>
          </a:prstGeom>
        </p:spPr>
      </p:pic>
      <p:sp>
        <p:nvSpPr>
          <p:cNvPr id="3" name="椭圆 36">
            <a:extLst>
              <a:ext uri="{FF2B5EF4-FFF2-40B4-BE49-F238E27FC236}">
                <a16:creationId xmlns:a16="http://schemas.microsoft.com/office/drawing/2014/main" id="{020034A9-8F55-2102-77C4-3DFEB0ECE559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D06E61AD-C84E-83AD-0A1C-471C9550565F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B8709DAD-BBFB-40F1-2F1C-001E74B029ED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2FE73F7F-1497-7FF5-686C-6D90933C89E5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EC7E1-3FE8-F9DB-6D66-E8E39315C2F6}"/>
                  </a:ext>
                </a:extLst>
              </p:cNvPr>
              <p:cNvSpPr txBox="1"/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EC7E1-3FE8-F9DB-6D66-E8E39315C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1CB00E4-DCBF-A3C7-6210-1A1E5D24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7445" y="2176298"/>
            <a:ext cx="8270626" cy="461805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36">
            <a:extLst>
              <a:ext uri="{FF2B5EF4-FFF2-40B4-BE49-F238E27FC236}">
                <a16:creationId xmlns:a16="http://schemas.microsoft.com/office/drawing/2014/main" id="{A00A0B63-1ED8-0C6A-E95D-1CC6F17BA567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FA30872F-0765-D4FF-EBA6-1CE7EDF13E0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E61F0E7D-BBAF-308A-8C0D-B53D7465819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3483E749-2E1E-9F65-B698-E5286236BEF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D4F84-FBF1-3B95-A986-0A29484B2CA2}"/>
                  </a:ext>
                </a:extLst>
              </p:cNvPr>
              <p:cNvSpPr txBox="1"/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D4F84-FBF1-3B95-A986-0A29484B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9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36">
            <a:extLst>
              <a:ext uri="{FF2B5EF4-FFF2-40B4-BE49-F238E27FC236}">
                <a16:creationId xmlns:a16="http://schemas.microsoft.com/office/drawing/2014/main" id="{A00A0B63-1ED8-0C6A-E95D-1CC6F17BA567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FA30872F-0765-D4FF-EBA6-1CE7EDF13E0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E61F0E7D-BBAF-308A-8C0D-B53D7465819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3483E749-2E1E-9F65-B698-E5286236BEF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D4F84-FBF1-3B95-A986-0A29484B2CA2}"/>
                  </a:ext>
                </a:extLst>
              </p:cNvPr>
              <p:cNvSpPr txBox="1"/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D4F84-FBF1-3B95-A986-0A29484B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6BDD762-866B-1AEC-144D-3DC146124B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4990" y="2352654"/>
            <a:ext cx="8262019" cy="4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C7A8C2F-0E36-B81D-F3AA-B5AA95CF0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8491" y="2395279"/>
            <a:ext cx="8309297" cy="43769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Finite-size scaling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15998-5822-E0D2-64E8-197FF92137E9}"/>
                  </a:ext>
                </a:extLst>
              </p:cNvPr>
              <p:cNvSpPr txBox="1"/>
              <p:nvPr/>
            </p:nvSpPr>
            <p:spPr>
              <a:xfrm>
                <a:off x="2989763" y="1517879"/>
                <a:ext cx="2553007" cy="645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15998-5822-E0D2-64E8-197FF9213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63" y="1517879"/>
                <a:ext cx="2553007" cy="645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36">
            <a:extLst>
              <a:ext uri="{FF2B5EF4-FFF2-40B4-BE49-F238E27FC236}">
                <a16:creationId xmlns:a16="http://schemas.microsoft.com/office/drawing/2014/main" id="{A00A0B63-1ED8-0C6A-E95D-1CC6F17BA567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FA30872F-0765-D4FF-EBA6-1CE7EDF13E0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E61F0E7D-BBAF-308A-8C0D-B53D7465819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3483E749-2E1E-9F65-B698-E5286236BEF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DC3FD3-2D57-AD87-F0D6-F2FDD7AC5264}"/>
                  </a:ext>
                </a:extLst>
              </p:cNvPr>
              <p:cNvSpPr txBox="1"/>
              <p:nvPr/>
            </p:nvSpPr>
            <p:spPr>
              <a:xfrm>
                <a:off x="6185647" y="1517879"/>
                <a:ext cx="2559547" cy="524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1D TFI: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DC3FD3-2D57-AD87-F0D6-F2FDD7AC5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1517879"/>
                <a:ext cx="2559547" cy="524054"/>
              </a:xfrm>
              <a:prstGeom prst="rect">
                <a:avLst/>
              </a:prstGeom>
              <a:blipFill>
                <a:blip r:embed="rId6"/>
                <a:stretch>
                  <a:fillRect l="-7381" t="-3488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7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6E3F0DD-0B1D-1D40-6F2F-5406F0784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4365" y="2826742"/>
            <a:ext cx="7211005" cy="39454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Predicting field strength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36">
            <a:extLst>
              <a:ext uri="{FF2B5EF4-FFF2-40B4-BE49-F238E27FC236}">
                <a16:creationId xmlns:a16="http://schemas.microsoft.com/office/drawing/2014/main" id="{A00A0B63-1ED8-0C6A-E95D-1CC6F17BA567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FA30872F-0765-D4FF-EBA6-1CE7EDF13E0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E61F0E7D-BBAF-308A-8C0D-B53D7465819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3483E749-2E1E-9F65-B698-E5286236BEF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0000079-84DC-5A5F-4C49-199120DEC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Estimate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/>
                  <a:t> from projective measurements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2800" b="1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0000079-84DC-5A5F-4C49-199120DEC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1BBF15-475D-E0A4-63FE-37E24AF6185D}"/>
                  </a:ext>
                </a:extLst>
              </p:cNvPr>
              <p:cNvSpPr txBox="1"/>
              <p:nvPr/>
            </p:nvSpPr>
            <p:spPr>
              <a:xfrm>
                <a:off x="3890492" y="1953097"/>
                <a:ext cx="410336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1BBF15-475D-E0A4-63FE-37E24AF61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492" y="1953097"/>
                <a:ext cx="4103367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Conclusion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Family of quantum states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Phase diagram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Finite-size scaling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Parameter prediction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Knowledge transfer</a:t>
            </a:r>
          </a:p>
          <a:p>
            <a:pPr>
              <a:lnSpc>
                <a:spcPct val="150000"/>
              </a:lnSpc>
            </a:pPr>
            <a:r>
              <a:rPr lang="en-US" dirty="0"/>
              <a:t>All within one model!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AF2D3-0A49-C9C6-01E7-A10B6A5A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2329" y="4967777"/>
            <a:ext cx="2797828" cy="14833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5CD8955-3F5E-57E6-EB05-2D5175FBB0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4007" y="2671413"/>
            <a:ext cx="2796150" cy="147286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984109E-08D8-08E8-BFD8-B95E3D9F5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422" y="3837152"/>
            <a:ext cx="2796150" cy="15298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EE8436-E2CB-347E-22FD-9F964B4A54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7422" y="1490954"/>
            <a:ext cx="2796150" cy="15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Future works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Towards a general-purpose model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More Hamiltonians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General operator encodings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Natural language interface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Integrate into large language models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⋯⋯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51951" y="6376072"/>
            <a:ext cx="688803" cy="68880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93252" y="5853372"/>
            <a:ext cx="688807" cy="688807"/>
          </a:xfrm>
          <a:prstGeom prst="ellipse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725011" y="6225460"/>
            <a:ext cx="786258" cy="7862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06377" y="5769939"/>
            <a:ext cx="1284592" cy="1284592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386077" y="5857394"/>
            <a:ext cx="497256" cy="497256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65421" y="5760710"/>
            <a:ext cx="331504" cy="33150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550355" y="3013501"/>
            <a:ext cx="5091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 </a:t>
            </a:r>
          </a:p>
        </p:txBody>
      </p:sp>
      <p:sp>
        <p:nvSpPr>
          <p:cNvPr id="16" name="椭圆 15"/>
          <p:cNvSpPr/>
          <p:nvPr/>
        </p:nvSpPr>
        <p:spPr>
          <a:xfrm flipV="1">
            <a:off x="3133630" y="-278588"/>
            <a:ext cx="1328050" cy="1328050"/>
          </a:xfrm>
          <a:prstGeom prst="ellipse">
            <a:avLst/>
          </a:prstGeom>
          <a:ln>
            <a:noFill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4771824" y="-318612"/>
            <a:ext cx="777821" cy="777821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5834776" y="271636"/>
            <a:ext cx="777826" cy="777826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7112799" y="-258585"/>
            <a:ext cx="887871" cy="8878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333916" y="-306931"/>
            <a:ext cx="1450608" cy="1450608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2286980" y="511738"/>
            <a:ext cx="561520" cy="561520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1533824" y="-368602"/>
            <a:ext cx="786975" cy="786975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10117770" y="483400"/>
            <a:ext cx="561520" cy="5615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V="1">
            <a:off x="6819661" y="779752"/>
            <a:ext cx="374347" cy="374347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9" y="4868087"/>
            <a:ext cx="4139025" cy="3061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046EEA-1626-43D7-B181-FC52B70CA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24" y="1195386"/>
            <a:ext cx="1489954" cy="1489954"/>
          </a:xfrm>
          <a:prstGeom prst="rect">
            <a:avLst/>
          </a:prstGeom>
        </p:spPr>
      </p:pic>
      <p:pic>
        <p:nvPicPr>
          <p:cNvPr id="29" name="ucsd-logo-1.jpg">
            <a:extLst>
              <a:ext uri="{FF2B5EF4-FFF2-40B4-BE49-F238E27FC236}">
                <a16:creationId xmlns:a16="http://schemas.microsoft.com/office/drawing/2014/main" id="{FB07240D-314A-4FBB-8CBF-F44FDB5499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8752" y="1361580"/>
            <a:ext cx="3690481" cy="139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39A53C-ECA5-1ECF-5333-50BC2DA80C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27299"/>
          <a:stretch/>
        </p:blipFill>
        <p:spPr>
          <a:xfrm>
            <a:off x="5470856" y="1482085"/>
            <a:ext cx="6189664" cy="1006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F4CFC7-B123-15DD-7453-6DAA76F5A979}"/>
              </a:ext>
            </a:extLst>
          </p:cNvPr>
          <p:cNvSpPr txBox="1"/>
          <p:nvPr/>
        </p:nvSpPr>
        <p:spPr>
          <a:xfrm>
            <a:off x="4404249" y="4435350"/>
            <a:ext cx="6700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Y.-H. Zhang and M. Di Ventra</a:t>
            </a:r>
          </a:p>
          <a:p>
            <a:pPr algn="ctr"/>
            <a:r>
              <a:rPr lang="en-US" altLang="zh-CN" sz="2000" dirty="0"/>
              <a:t>Phys. Rev. B 107, 075147 (2023)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267FA-6983-B167-B474-83E3946C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General purpose language model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6D850C-7259-17E2-C3A5-A2D8BC203BA8}"/>
              </a:ext>
            </a:extLst>
          </p:cNvPr>
          <p:cNvSpPr txBox="1"/>
          <p:nvPr/>
        </p:nvSpPr>
        <p:spPr>
          <a:xfrm>
            <a:off x="6903772" y="6373297"/>
            <a:ext cx="5344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Brown, Tom, et al. "Language models are few-shot learners." Advances in neural information processing systems 33 (2020): 1877-1901.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F9819-6DF2-458C-6AD6-C19BAC639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8" t="10304" r="35220" b="13726"/>
          <a:stretch/>
        </p:blipFill>
        <p:spPr>
          <a:xfrm>
            <a:off x="4971749" y="1957697"/>
            <a:ext cx="1233869" cy="16522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D66EE2-10CA-ACA5-10C3-81E97C4C7F73}"/>
              </a:ext>
            </a:extLst>
          </p:cNvPr>
          <p:cNvGrpSpPr/>
          <p:nvPr/>
        </p:nvGrpSpPr>
        <p:grpSpPr>
          <a:xfrm>
            <a:off x="4934764" y="3761078"/>
            <a:ext cx="1161236" cy="1486496"/>
            <a:chOff x="7480570" y="3893604"/>
            <a:chExt cx="1936615" cy="24790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F115B1-1468-C20B-702A-C7B28B73FC14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CBEB54-2C43-E345-9355-B222C9723ED3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AD2634-8B9C-7CE4-12D8-5F71FA75F94F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B55E97-6C79-397C-B4DA-C7007FEAE514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036B37-6929-FD3B-07FB-F003C0D96A16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993F83-658F-A358-8570-16B58729312E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6460E8-15DB-6942-A3FE-1B9A8389960B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874291-D3F0-B3D0-0757-6A49800815F8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096703-5309-08EA-B921-F7E0E8DE145D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F3C9AB-2AA5-6720-EFB6-20E3F83642D4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8E407D-8767-30D2-3706-C9F950EE233E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F6088-9933-E62E-80F0-39BF65446AA3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ABAC1A-8DAE-F160-F21B-167FC7B515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B87718-EC17-5C33-6E8A-EE77504D2180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A54C12-5AD8-E950-C746-ED1DE2CDD257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724F62-038C-F838-61FF-4ED4D4468ECB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5EC766-F5C3-D173-CA74-7824F3BDE995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FDDA836-4250-0477-16D6-E5F8DA0D357A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FC27B2-F154-86D8-2AB6-A50C1111B922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870DDC4-BC43-4C73-CB06-56DC6FDECB86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A473E6-83AF-7696-7EB4-F34DA5FCF797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CAC30C-370D-0353-0A05-177B08075852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A1815A-BFB2-3E06-2A09-9D66A7BEBAEF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3967C9A-A8A0-8087-D1A5-EE17A8582BCF}"/>
              </a:ext>
            </a:extLst>
          </p:cNvPr>
          <p:cNvSpPr txBox="1"/>
          <p:nvPr/>
        </p:nvSpPr>
        <p:spPr>
          <a:xfrm>
            <a:off x="4678308" y="5204368"/>
            <a:ext cx="1748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175 Billion Parameters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CA64828-D8E6-5480-8B40-DF9D7338FE8F}"/>
              </a:ext>
            </a:extLst>
          </p:cNvPr>
          <p:cNvGrpSpPr/>
          <p:nvPr/>
        </p:nvGrpSpPr>
        <p:grpSpPr>
          <a:xfrm>
            <a:off x="125424" y="1650507"/>
            <a:ext cx="3860748" cy="2081672"/>
            <a:chOff x="3754786" y="1470807"/>
            <a:chExt cx="3860748" cy="208167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B22356C-D161-A17F-3D67-B25260646CFC}"/>
                </a:ext>
              </a:extLst>
            </p:cNvPr>
            <p:cNvSpPr/>
            <p:nvPr/>
          </p:nvSpPr>
          <p:spPr>
            <a:xfrm>
              <a:off x="4860431" y="2978738"/>
              <a:ext cx="2223247" cy="57374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45 TB text data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D20460A-EBEA-CC94-AB3F-A110F01E5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" t="25762" r="7166" b="37881"/>
            <a:stretch/>
          </p:blipFill>
          <p:spPr>
            <a:xfrm>
              <a:off x="3754786" y="2077169"/>
              <a:ext cx="1598839" cy="4385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233C9EE-1095-8F30-1AF4-A33FEDE8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148" y="1470807"/>
              <a:ext cx="986938" cy="1133333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E65F496-1DE5-1779-9676-7152AEF821B9}"/>
                </a:ext>
              </a:extLst>
            </p:cNvPr>
            <p:cNvGrpSpPr/>
            <p:nvPr/>
          </p:nvGrpSpPr>
          <p:grpSpPr>
            <a:xfrm>
              <a:off x="6708132" y="1703435"/>
              <a:ext cx="907402" cy="962364"/>
              <a:chOff x="7039245" y="1642206"/>
              <a:chExt cx="907402" cy="96236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384D5FF-6283-37CD-BD48-71AC34AAD2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69" t="20431" r="22518" b="20552"/>
              <a:stretch/>
            </p:blipFill>
            <p:spPr>
              <a:xfrm>
                <a:off x="7039245" y="1642206"/>
                <a:ext cx="907402" cy="652513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5EDE8F-C865-34D1-628D-204F83521964}"/>
                  </a:ext>
                </a:extLst>
              </p:cNvPr>
              <p:cNvSpPr txBox="1"/>
              <p:nvPr/>
            </p:nvSpPr>
            <p:spPr>
              <a:xfrm>
                <a:off x="7077062" y="2235238"/>
                <a:ext cx="831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Books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1133B1C-C8B2-D12C-58AC-548D867A0B23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4980242" y="2645049"/>
              <a:ext cx="991813" cy="33368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D57281D-FEB1-E6E0-3743-E8F37397C4B5}"/>
                </a:ext>
              </a:extLst>
            </p:cNvPr>
            <p:cNvCxnSpPr>
              <a:cxnSpLocks/>
              <a:stCxn id="51" idx="2"/>
              <a:endCxn id="45" idx="0"/>
            </p:cNvCxnSpPr>
            <p:nvPr/>
          </p:nvCxnSpPr>
          <p:spPr>
            <a:xfrm>
              <a:off x="5969617" y="2604140"/>
              <a:ext cx="2438" cy="37459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0101DB-6C2B-542D-A6C2-34738D28E5AE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H="1">
              <a:off x="5972055" y="2665799"/>
              <a:ext cx="989375" cy="31293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Arrow: Bent-Up 69">
            <a:extLst>
              <a:ext uri="{FF2B5EF4-FFF2-40B4-BE49-F238E27FC236}">
                <a16:creationId xmlns:a16="http://schemas.microsoft.com/office/drawing/2014/main" id="{409AB4ED-1704-B254-4C0A-0D8644D1F435}"/>
              </a:ext>
            </a:extLst>
          </p:cNvPr>
          <p:cNvSpPr/>
          <p:nvPr/>
        </p:nvSpPr>
        <p:spPr>
          <a:xfrm rot="5400000">
            <a:off x="3165185" y="3065429"/>
            <a:ext cx="772402" cy="2422262"/>
          </a:xfrm>
          <a:prstGeom prst="bentUpArrow">
            <a:avLst>
              <a:gd name="adj1" fmla="val 6308"/>
              <a:gd name="adj2" fmla="val 10981"/>
              <a:gd name="adj3" fmla="val 1472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2F2587-59EC-E732-21F3-026E56E000BC}"/>
              </a:ext>
            </a:extLst>
          </p:cNvPr>
          <p:cNvSpPr txBox="1"/>
          <p:nvPr/>
        </p:nvSpPr>
        <p:spPr>
          <a:xfrm>
            <a:off x="2618320" y="4668312"/>
            <a:ext cx="189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B9F7D59-B7FA-2950-7621-2D7763986744}"/>
                  </a:ext>
                </a:extLst>
              </p:cNvPr>
              <p:cNvSpPr txBox="1"/>
              <p:nvPr/>
            </p:nvSpPr>
            <p:spPr>
              <a:xfrm>
                <a:off x="3880768" y="2099481"/>
                <a:ext cx="90740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B9F7D59-B7FA-2950-7621-2D776398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68" y="2099481"/>
                <a:ext cx="907402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椭圆 36">
            <a:extLst>
              <a:ext uri="{FF2B5EF4-FFF2-40B4-BE49-F238E27FC236}">
                <a16:creationId xmlns:a16="http://schemas.microsoft.com/office/drawing/2014/main" id="{7EDC2EEF-9398-18C8-9DB5-3BD1446ADF9F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37">
            <a:extLst>
              <a:ext uri="{FF2B5EF4-FFF2-40B4-BE49-F238E27FC236}">
                <a16:creationId xmlns:a16="http://schemas.microsoft.com/office/drawing/2014/main" id="{4379D3E4-7D95-87C2-B78C-096FEF5E532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38">
            <a:extLst>
              <a:ext uri="{FF2B5EF4-FFF2-40B4-BE49-F238E27FC236}">
                <a16:creationId xmlns:a16="http://schemas.microsoft.com/office/drawing/2014/main" id="{1BE3A029-79D6-EA09-D647-C751B18D910B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39">
            <a:extLst>
              <a:ext uri="{FF2B5EF4-FFF2-40B4-BE49-F238E27FC236}">
                <a16:creationId xmlns:a16="http://schemas.microsoft.com/office/drawing/2014/main" id="{E0D6D5DD-198A-743C-53E5-25994307B707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75B2548-2C7B-E84A-2F3B-2BB42F022AA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4" t="27890" r="30359" b="25866"/>
          <a:stretch/>
        </p:blipFill>
        <p:spPr>
          <a:xfrm>
            <a:off x="9521718" y="2272204"/>
            <a:ext cx="1018251" cy="120072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1A60B2CF-73D0-4270-1C59-862BD0E99E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76598" y="2500143"/>
            <a:ext cx="470620" cy="47062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6CC3F4C-2098-E86B-9C99-F4EC32BDDEC4}"/>
              </a:ext>
            </a:extLst>
          </p:cNvPr>
          <p:cNvSpPr txBox="1"/>
          <p:nvPr/>
        </p:nvSpPr>
        <p:spPr>
          <a:xfrm>
            <a:off x="8065343" y="2934902"/>
            <a:ext cx="129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ChatGPT</a:t>
            </a:r>
            <a:endParaRPr lang="en-US" sz="24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40E3CEF-2E02-8393-15C2-3829CB1044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44" y="3444540"/>
            <a:ext cx="2481026" cy="13087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A35115A-D136-B041-80CE-88467EDD17DE}"/>
              </a:ext>
            </a:extLst>
          </p:cNvPr>
          <p:cNvSpPr txBox="1"/>
          <p:nvPr/>
        </p:nvSpPr>
        <p:spPr>
          <a:xfrm>
            <a:off x="7841226" y="3683413"/>
            <a:ext cx="174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Code Generation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E81DBEB4-9E4A-7F5A-B270-9409F4E7C924}"/>
              </a:ext>
            </a:extLst>
          </p:cNvPr>
          <p:cNvSpPr/>
          <p:nvPr/>
        </p:nvSpPr>
        <p:spPr>
          <a:xfrm rot="19800000">
            <a:off x="6204106" y="3468235"/>
            <a:ext cx="1768373" cy="19230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48ABD85-F2A1-9787-C52C-73B927EF3A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1894" y="4640931"/>
            <a:ext cx="1399157" cy="1609192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DDD0D17-61CD-60CC-0F8F-010DDB7D3CDB}"/>
              </a:ext>
            </a:extLst>
          </p:cNvPr>
          <p:cNvSpPr txBox="1"/>
          <p:nvPr/>
        </p:nvSpPr>
        <p:spPr>
          <a:xfrm>
            <a:off x="7841226" y="4935381"/>
            <a:ext cx="174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Study Partner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D7A8E3DA-8963-F467-9C4B-38E59A39EC7A}"/>
              </a:ext>
            </a:extLst>
          </p:cNvPr>
          <p:cNvSpPr/>
          <p:nvPr/>
        </p:nvSpPr>
        <p:spPr>
          <a:xfrm>
            <a:off x="6342217" y="4098911"/>
            <a:ext cx="1637030" cy="1527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FDDD69EC-C129-09A5-2F6F-FE9E7C90D0AE}"/>
              </a:ext>
            </a:extLst>
          </p:cNvPr>
          <p:cNvSpPr/>
          <p:nvPr/>
        </p:nvSpPr>
        <p:spPr>
          <a:xfrm rot="1800000">
            <a:off x="6207834" y="4676065"/>
            <a:ext cx="1768373" cy="19230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886C59E-25E5-2B1E-8095-E7B90133BDD4}"/>
                  </a:ext>
                </a:extLst>
              </p:cNvPr>
              <p:cNvSpPr txBox="1"/>
              <p:nvPr/>
            </p:nvSpPr>
            <p:spPr>
              <a:xfrm>
                <a:off x="8138257" y="5852606"/>
                <a:ext cx="1147301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886C59E-25E5-2B1E-8095-E7B90133B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257" y="5852606"/>
                <a:ext cx="1147301" cy="1292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AEA02494-DBD9-CC42-B221-302F4E82FBE2}"/>
              </a:ext>
            </a:extLst>
          </p:cNvPr>
          <p:cNvSpPr txBox="1"/>
          <p:nvPr/>
        </p:nvSpPr>
        <p:spPr>
          <a:xfrm>
            <a:off x="6252102" y="2211627"/>
            <a:ext cx="1748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Fine- tuning</a:t>
            </a:r>
          </a:p>
        </p:txBody>
      </p:sp>
    </p:spTree>
    <p:extLst>
      <p:ext uri="{BB962C8B-B14F-4D97-AF65-F5344CB8AC3E}">
        <p14:creationId xmlns:p14="http://schemas.microsoft.com/office/powerpoint/2010/main" val="422796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0" grpId="0" animBg="1"/>
      <p:bldP spid="71" grpId="0"/>
      <p:bldP spid="72" grpId="0"/>
      <p:bldP spid="85" grpId="0"/>
      <p:bldP spid="88" grpId="0"/>
      <p:bldP spid="103" grpId="0" animBg="1"/>
      <p:bldP spid="107" grpId="0"/>
      <p:bldP spid="108" grpId="0" animBg="1"/>
      <p:bldP spid="109" grpId="0" animBg="1"/>
      <p:bldP spid="110" grpId="0"/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General purpose physics model?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18229C-3BF0-1EFE-25F6-0240F4317A50}"/>
              </a:ext>
            </a:extLst>
          </p:cNvPr>
          <p:cNvSpPr/>
          <p:nvPr/>
        </p:nvSpPr>
        <p:spPr>
          <a:xfrm>
            <a:off x="560904" y="1723488"/>
            <a:ext cx="1689237" cy="56477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Various Hamiltonians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A9F61E8-8E68-DEF8-D56B-97092DBBC239}"/>
              </a:ext>
            </a:extLst>
          </p:cNvPr>
          <p:cNvSpPr/>
          <p:nvPr/>
        </p:nvSpPr>
        <p:spPr>
          <a:xfrm>
            <a:off x="1405522" y="2457883"/>
            <a:ext cx="1169284" cy="56477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Ground States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1CE86D-E6C4-8F76-7F4C-66FBD625992D}"/>
              </a:ext>
            </a:extLst>
          </p:cNvPr>
          <p:cNvSpPr/>
          <p:nvPr/>
        </p:nvSpPr>
        <p:spPr>
          <a:xfrm>
            <a:off x="2135176" y="3192278"/>
            <a:ext cx="1068737" cy="5647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Excited States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12463B-61B3-4A4C-BAF7-B20F765B08AC}"/>
              </a:ext>
            </a:extLst>
          </p:cNvPr>
          <p:cNvSpPr/>
          <p:nvPr/>
        </p:nvSpPr>
        <p:spPr>
          <a:xfrm>
            <a:off x="385750" y="3524048"/>
            <a:ext cx="1179873" cy="564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Open Systems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2024E22-6BC9-14D5-674F-7A1CBF02EA54}"/>
              </a:ext>
            </a:extLst>
          </p:cNvPr>
          <p:cNvSpPr/>
          <p:nvPr/>
        </p:nvSpPr>
        <p:spPr>
          <a:xfrm>
            <a:off x="1143612" y="4329103"/>
            <a:ext cx="1265961" cy="5647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Quantum Dynamics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E19A8CE-21C9-C2FD-D6C6-C74551C37928}"/>
              </a:ext>
            </a:extLst>
          </p:cNvPr>
          <p:cNvSpPr/>
          <p:nvPr/>
        </p:nvSpPr>
        <p:spPr>
          <a:xfrm>
            <a:off x="1961336" y="5134158"/>
            <a:ext cx="1265961" cy="5647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Quantum Circuits</a:t>
            </a:r>
          </a:p>
        </p:txBody>
      </p:sp>
      <p:sp>
        <p:nvSpPr>
          <p:cNvPr id="35" name="椭圆 36">
            <a:extLst>
              <a:ext uri="{FF2B5EF4-FFF2-40B4-BE49-F238E27FC236}">
                <a16:creationId xmlns:a16="http://schemas.microsoft.com/office/drawing/2014/main" id="{BA6742A8-A097-1AC5-ABB9-6247E04B6F4A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7">
            <a:extLst>
              <a:ext uri="{FF2B5EF4-FFF2-40B4-BE49-F238E27FC236}">
                <a16:creationId xmlns:a16="http://schemas.microsoft.com/office/drawing/2014/main" id="{9ED287B5-1645-A170-70D3-11F4549DE61D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8">
            <a:extLst>
              <a:ext uri="{FF2B5EF4-FFF2-40B4-BE49-F238E27FC236}">
                <a16:creationId xmlns:a16="http://schemas.microsoft.com/office/drawing/2014/main" id="{7EDEE90E-6A2B-B933-0F29-ED0B2BB10756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9">
            <a:extLst>
              <a:ext uri="{FF2B5EF4-FFF2-40B4-BE49-F238E27FC236}">
                <a16:creationId xmlns:a16="http://schemas.microsoft.com/office/drawing/2014/main" id="{AC6E546D-BA6F-97E0-54A4-C9888F9039D5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2A5082-44A0-9874-36C3-999B661E3E56}"/>
              </a:ext>
            </a:extLst>
          </p:cNvPr>
          <p:cNvGrpSpPr/>
          <p:nvPr/>
        </p:nvGrpSpPr>
        <p:grpSpPr>
          <a:xfrm>
            <a:off x="5142076" y="2637095"/>
            <a:ext cx="1509709" cy="1932576"/>
            <a:chOff x="7480570" y="3893604"/>
            <a:chExt cx="1936615" cy="24790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7C262FF-3DD9-CD05-2630-3A570C89D249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E68894-0F6C-700A-4101-0A31B05DE9FD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96FCC8-06D3-07A0-2F53-CA81DD7FD22A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C1BA64-4F0E-18F1-2505-C6C3D2D4EA91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7EEDA9-206D-C9D2-304B-9596E1A31B8A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14072F-BC8A-7AF8-84DB-CBB67032D38F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4FC530-0419-DDFD-0C61-B994A42F874C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9D4039-6205-3CC0-94C6-E0CE70DEDA4B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9D08A1-BF3B-9651-998B-593399C43B7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F96957-F38D-C440-FF00-998F06A3330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6958E1-8E3F-8B2C-FA3B-B2133AD5BCA6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C70361-D818-3D82-4A9E-739579D24095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AD294C-269C-4368-EAF2-777070CFB83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F29F0C-A7F9-1A88-B8C5-7804E68C07B7}"/>
                </a:ext>
              </a:extLst>
            </p:cNvPr>
            <p:cNvCxnSpPr>
              <a:cxnSpLocks/>
              <a:stCxn id="3" idx="6"/>
              <a:endCxn id="9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3C25E4-E0C8-FA09-73BE-47A00747E86B}"/>
                </a:ext>
              </a:extLst>
            </p:cNvPr>
            <p:cNvCxnSpPr>
              <a:cxnSpLocks/>
              <a:stCxn id="3" idx="6"/>
              <a:endCxn id="10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B7E41-581C-9C5B-27DC-291A46C034A6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5BBAF4-D29E-3A00-2C6F-9F165296A48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6D748F-FEB6-314D-4FA8-C0C692DAC8E8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5F0887-F8D1-E98D-0712-92AB56CA3677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A8A451-1640-2ADC-2AE4-1D623CAA94A5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54ECF1-F259-DC4F-C9D1-CF79F0189609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39108-3ED9-4E6C-EDF8-B8643039B6B9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F97570-6669-F544-1DA2-B2B007635407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F4E6659-E9D7-42F3-D71D-76161454FC9B}"/>
              </a:ext>
            </a:extLst>
          </p:cNvPr>
          <p:cNvSpPr/>
          <p:nvPr/>
        </p:nvSpPr>
        <p:spPr>
          <a:xfrm>
            <a:off x="3500642" y="348688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9C23E6-2DCC-58A7-C2C6-F4A317C236B1}"/>
              </a:ext>
            </a:extLst>
          </p:cNvPr>
          <p:cNvSpPr txBox="1"/>
          <p:nvPr/>
        </p:nvSpPr>
        <p:spPr>
          <a:xfrm>
            <a:off x="3299175" y="3039604"/>
            <a:ext cx="174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Pre-training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2950A4D-2973-87A5-DB00-2DEEE6F72B52}"/>
              </a:ext>
            </a:extLst>
          </p:cNvPr>
          <p:cNvSpPr/>
          <p:nvPr/>
        </p:nvSpPr>
        <p:spPr>
          <a:xfrm>
            <a:off x="8658759" y="1837697"/>
            <a:ext cx="1689236" cy="77423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materials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ADE0C8A-E4B8-BE60-1ABD-D5F2CAE0DBE3}"/>
              </a:ext>
            </a:extLst>
          </p:cNvPr>
          <p:cNvSpPr/>
          <p:nvPr/>
        </p:nvSpPr>
        <p:spPr>
          <a:xfrm>
            <a:off x="8927267" y="3223544"/>
            <a:ext cx="1760078" cy="7966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Quantum Simulation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890500-5733-B1BF-62BF-D022EC5485C2}"/>
              </a:ext>
            </a:extLst>
          </p:cNvPr>
          <p:cNvSpPr/>
          <p:nvPr/>
        </p:nvSpPr>
        <p:spPr>
          <a:xfrm>
            <a:off x="8652881" y="4823512"/>
            <a:ext cx="1937957" cy="796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Quantum Tomography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EECC8E0-E80E-061C-8ECE-4EAE86C5053F}"/>
              </a:ext>
            </a:extLst>
          </p:cNvPr>
          <p:cNvSpPr/>
          <p:nvPr/>
        </p:nvSpPr>
        <p:spPr>
          <a:xfrm>
            <a:off x="7005680" y="348688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1755231-44DA-3ABB-35FE-EEE2FE068FBC}"/>
              </a:ext>
            </a:extLst>
          </p:cNvPr>
          <p:cNvSpPr/>
          <p:nvPr/>
        </p:nvSpPr>
        <p:spPr>
          <a:xfrm rot="19800000">
            <a:off x="6927297" y="282837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1E37363-DB94-BBB9-FEC4-180B8C4B9E2D}"/>
              </a:ext>
            </a:extLst>
          </p:cNvPr>
          <p:cNvSpPr/>
          <p:nvPr/>
        </p:nvSpPr>
        <p:spPr>
          <a:xfrm rot="1800000">
            <a:off x="6927297" y="414539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2FB5DE-8C7E-F21B-EAC5-B8EE0024F566}"/>
              </a:ext>
            </a:extLst>
          </p:cNvPr>
          <p:cNvSpPr txBox="1"/>
          <p:nvPr/>
        </p:nvSpPr>
        <p:spPr>
          <a:xfrm>
            <a:off x="6651785" y="1682377"/>
            <a:ext cx="1748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Fine-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9ED68E8-11A1-183F-8342-94897905BFD2}"/>
                  </a:ext>
                </a:extLst>
              </p:cNvPr>
              <p:cNvSpPr txBox="1"/>
              <p:nvPr/>
            </p:nvSpPr>
            <p:spPr>
              <a:xfrm>
                <a:off x="9048208" y="5743334"/>
                <a:ext cx="1147301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9ED68E8-11A1-183F-8342-94897905B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208" y="5743334"/>
                <a:ext cx="1147301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56F54-E1F5-F6A3-D93E-15EF32BC1EF5}"/>
                  </a:ext>
                </a:extLst>
              </p:cNvPr>
              <p:cNvSpPr txBox="1"/>
              <p:nvPr/>
            </p:nvSpPr>
            <p:spPr>
              <a:xfrm>
                <a:off x="2353341" y="5785267"/>
                <a:ext cx="1147301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56F54-E1F5-F6A3-D93E-15EF32BC1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41" y="5785267"/>
                <a:ext cx="1147301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29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18229C-3BF0-1EFE-25F6-0240F4317A50}"/>
              </a:ext>
            </a:extLst>
          </p:cNvPr>
          <p:cNvSpPr/>
          <p:nvPr/>
        </p:nvSpPr>
        <p:spPr>
          <a:xfrm>
            <a:off x="1140570" y="3033026"/>
            <a:ext cx="1909177" cy="8301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Family of Hamiltonians</a:t>
            </a:r>
          </a:p>
        </p:txBody>
      </p:sp>
      <p:sp>
        <p:nvSpPr>
          <p:cNvPr id="35" name="椭圆 36">
            <a:extLst>
              <a:ext uri="{FF2B5EF4-FFF2-40B4-BE49-F238E27FC236}">
                <a16:creationId xmlns:a16="http://schemas.microsoft.com/office/drawing/2014/main" id="{BA6742A8-A097-1AC5-ABB9-6247E04B6F4A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7">
            <a:extLst>
              <a:ext uri="{FF2B5EF4-FFF2-40B4-BE49-F238E27FC236}">
                <a16:creationId xmlns:a16="http://schemas.microsoft.com/office/drawing/2014/main" id="{9ED287B5-1645-A170-70D3-11F4549DE61D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8">
            <a:extLst>
              <a:ext uri="{FF2B5EF4-FFF2-40B4-BE49-F238E27FC236}">
                <a16:creationId xmlns:a16="http://schemas.microsoft.com/office/drawing/2014/main" id="{7EDEE90E-6A2B-B933-0F29-ED0B2BB10756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9">
            <a:extLst>
              <a:ext uri="{FF2B5EF4-FFF2-40B4-BE49-F238E27FC236}">
                <a16:creationId xmlns:a16="http://schemas.microsoft.com/office/drawing/2014/main" id="{AC6E546D-BA6F-97E0-54A4-C9888F9039D5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2A5082-44A0-9874-36C3-999B661E3E56}"/>
              </a:ext>
            </a:extLst>
          </p:cNvPr>
          <p:cNvGrpSpPr/>
          <p:nvPr/>
        </p:nvGrpSpPr>
        <p:grpSpPr>
          <a:xfrm>
            <a:off x="5142076" y="2637095"/>
            <a:ext cx="1509709" cy="1932576"/>
            <a:chOff x="7480570" y="3893604"/>
            <a:chExt cx="1936615" cy="24790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7C262FF-3DD9-CD05-2630-3A570C89D249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E68894-0F6C-700A-4101-0A31B05DE9FD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96FCC8-06D3-07A0-2F53-CA81DD7FD22A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C1BA64-4F0E-18F1-2505-C6C3D2D4EA91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7EEDA9-206D-C9D2-304B-9596E1A31B8A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14072F-BC8A-7AF8-84DB-CBB67032D38F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4FC530-0419-DDFD-0C61-B994A42F874C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9D4039-6205-3CC0-94C6-E0CE70DEDA4B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9D08A1-BF3B-9651-998B-593399C43B7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F96957-F38D-C440-FF00-998F06A3330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6958E1-8E3F-8B2C-FA3B-B2133AD5BCA6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C70361-D818-3D82-4A9E-739579D24095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AD294C-269C-4368-EAF2-777070CFB83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F29F0C-A7F9-1A88-B8C5-7804E68C07B7}"/>
                </a:ext>
              </a:extLst>
            </p:cNvPr>
            <p:cNvCxnSpPr>
              <a:cxnSpLocks/>
              <a:stCxn id="3" idx="6"/>
              <a:endCxn id="9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3C25E4-E0C8-FA09-73BE-47A00747E86B}"/>
                </a:ext>
              </a:extLst>
            </p:cNvPr>
            <p:cNvCxnSpPr>
              <a:cxnSpLocks/>
              <a:stCxn id="3" idx="6"/>
              <a:endCxn id="10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B7E41-581C-9C5B-27DC-291A46C034A6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5BBAF4-D29E-3A00-2C6F-9F165296A48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6D748F-FEB6-314D-4FA8-C0C692DAC8E8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5F0887-F8D1-E98D-0712-92AB56CA3677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A8A451-1640-2ADC-2AE4-1D623CAA94A5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54ECF1-F259-DC4F-C9D1-CF79F0189609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39108-3ED9-4E6C-EDF8-B8643039B6B9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F97570-6669-F544-1DA2-B2B007635407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F4E6659-E9D7-42F3-D71D-76161454FC9B}"/>
              </a:ext>
            </a:extLst>
          </p:cNvPr>
          <p:cNvSpPr/>
          <p:nvPr/>
        </p:nvSpPr>
        <p:spPr>
          <a:xfrm>
            <a:off x="3500642" y="348688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9C23E6-2DCC-58A7-C2C6-F4A317C236B1}"/>
              </a:ext>
            </a:extLst>
          </p:cNvPr>
          <p:cNvSpPr txBox="1"/>
          <p:nvPr/>
        </p:nvSpPr>
        <p:spPr>
          <a:xfrm>
            <a:off x="3299175" y="3039604"/>
            <a:ext cx="174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Pre-training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2950A4D-2973-87A5-DB00-2DEEE6F72B52}"/>
              </a:ext>
            </a:extLst>
          </p:cNvPr>
          <p:cNvSpPr/>
          <p:nvPr/>
        </p:nvSpPr>
        <p:spPr>
          <a:xfrm>
            <a:off x="8658759" y="1837697"/>
            <a:ext cx="1689236" cy="77423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Phase Diagram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ADE0C8A-E4B8-BE60-1ABD-D5F2CAE0DBE3}"/>
              </a:ext>
            </a:extLst>
          </p:cNvPr>
          <p:cNvSpPr/>
          <p:nvPr/>
        </p:nvSpPr>
        <p:spPr>
          <a:xfrm>
            <a:off x="8927267" y="3223544"/>
            <a:ext cx="1760078" cy="7966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Finite-size Scaling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890500-5733-B1BF-62BF-D022EC5485C2}"/>
              </a:ext>
            </a:extLst>
          </p:cNvPr>
          <p:cNvSpPr/>
          <p:nvPr/>
        </p:nvSpPr>
        <p:spPr>
          <a:xfrm>
            <a:off x="8652881" y="4823512"/>
            <a:ext cx="1937957" cy="796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Parameter Prediction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EECC8E0-E80E-061C-8ECE-4EAE86C5053F}"/>
              </a:ext>
            </a:extLst>
          </p:cNvPr>
          <p:cNvSpPr/>
          <p:nvPr/>
        </p:nvSpPr>
        <p:spPr>
          <a:xfrm>
            <a:off x="7005680" y="348688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1755231-44DA-3ABB-35FE-EEE2FE068FBC}"/>
              </a:ext>
            </a:extLst>
          </p:cNvPr>
          <p:cNvSpPr/>
          <p:nvPr/>
        </p:nvSpPr>
        <p:spPr>
          <a:xfrm rot="19800000">
            <a:off x="6927297" y="282837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1E37363-DB94-BBB9-FEC4-180B8C4B9E2D}"/>
              </a:ext>
            </a:extLst>
          </p:cNvPr>
          <p:cNvSpPr/>
          <p:nvPr/>
        </p:nvSpPr>
        <p:spPr>
          <a:xfrm rot="1800000">
            <a:off x="6927297" y="414539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C438C5-56CF-FF97-0E66-CECA48C3E47D}"/>
                  </a:ext>
                </a:extLst>
              </p:cNvPr>
              <p:cNvSpPr txBox="1"/>
              <p:nvPr/>
            </p:nvSpPr>
            <p:spPr>
              <a:xfrm>
                <a:off x="9048208" y="5743334"/>
                <a:ext cx="1147301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C438C5-56CF-FF97-0E66-CECA48C3E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208" y="5743334"/>
                <a:ext cx="1147301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3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B63DE4F6-A6B7-C578-6C9E-AAAAE5089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597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Family of quantum states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Variable input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B63DE4F6-A6B7-C578-6C9E-AAAAE5089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5978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73FD790E-FF63-224F-E293-F6E9847BBC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11" y="2696198"/>
            <a:ext cx="10912778" cy="42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B63DE4F6-A6B7-C578-6C9E-AAAAE5089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597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</m:oMath>
                </a14:m>
                <a:r>
                  <a:rPr lang="en-US" sz="2800" dirty="0"/>
                  <a:t>, we can predict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2800" dirty="0"/>
                  <a:t> from measurements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800" dirty="0"/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Maximize log-likelihood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B63DE4F6-A6B7-C578-6C9E-AAAAE5089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5978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73FD790E-FF63-224F-E293-F6E9847BBC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11" y="2696198"/>
            <a:ext cx="10912778" cy="42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C539F9A-317D-1CFD-0682-24E6A8E856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11" y="2696198"/>
            <a:ext cx="10912778" cy="4260413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63DE4F6-A6B7-C578-6C9E-AAAAE5089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20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Example: transverse field </a:t>
            </a:r>
            <a:r>
              <a:rPr lang="en-US" dirty="0" err="1"/>
              <a:t>Ising</a:t>
            </a:r>
            <a:r>
              <a:rPr lang="en-US" dirty="0"/>
              <a:t> model   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15998-5822-E0D2-64E8-197FF92137E9}"/>
                  </a:ext>
                </a:extLst>
              </p:cNvPr>
              <p:cNvSpPr txBox="1"/>
              <p:nvPr/>
            </p:nvSpPr>
            <p:spPr>
              <a:xfrm>
                <a:off x="4181982" y="2039536"/>
                <a:ext cx="3828036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15998-5822-E0D2-64E8-197FF9213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982" y="2039536"/>
                <a:ext cx="3828036" cy="865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3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9369E6E-1B34-7CD7-B5AC-CCBCF13B1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7445" y="2176298"/>
            <a:ext cx="8270626" cy="461805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6">
            <a:extLst>
              <a:ext uri="{FF2B5EF4-FFF2-40B4-BE49-F238E27FC236}">
                <a16:creationId xmlns:a16="http://schemas.microsoft.com/office/drawing/2014/main" id="{A7D365EB-88C0-6ECD-210B-36EEB2C323CC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37">
            <a:extLst>
              <a:ext uri="{FF2B5EF4-FFF2-40B4-BE49-F238E27FC236}">
                <a16:creationId xmlns:a16="http://schemas.microsoft.com/office/drawing/2014/main" id="{61EB766B-464B-9264-1E7A-BEBCC4C76794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38">
            <a:extLst>
              <a:ext uri="{FF2B5EF4-FFF2-40B4-BE49-F238E27FC236}">
                <a16:creationId xmlns:a16="http://schemas.microsoft.com/office/drawing/2014/main" id="{17BF3A54-66B2-06CD-8239-E3161664F806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39">
            <a:extLst>
              <a:ext uri="{FF2B5EF4-FFF2-40B4-BE49-F238E27FC236}">
                <a16:creationId xmlns:a16="http://schemas.microsoft.com/office/drawing/2014/main" id="{51ABC9FA-28C7-016A-4DEB-4DC2BF79B333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012138-EA8F-0685-64E1-1B00CCFCC078}"/>
                  </a:ext>
                </a:extLst>
              </p:cNvPr>
              <p:cNvSpPr txBox="1"/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012138-EA8F-0685-64E1-1B00CCFCC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08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8696</TotalTime>
  <Words>340</Words>
  <PresentationFormat>Widescreen</PresentationFormat>
  <Paragraphs>94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Microsoft YaHei</vt:lpstr>
      <vt:lpstr>Arial</vt:lpstr>
      <vt:lpstr>Calibri</vt:lpstr>
      <vt:lpstr>Calibri Light</vt:lpstr>
      <vt:lpstr>Cambria Math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2017-04-26T08:43:00Z</dcterms:created>
  <dcterms:modified xsi:type="dcterms:W3CDTF">2023-03-01T23:03:35Z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